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0"/>
  </p:notesMasterIdLst>
  <p:sldIdLst>
    <p:sldId id="256" r:id="rId2"/>
    <p:sldId id="258" r:id="rId3"/>
    <p:sldId id="257" r:id="rId4"/>
    <p:sldId id="262" r:id="rId5"/>
    <p:sldId id="259" r:id="rId6"/>
    <p:sldId id="260" r:id="rId7"/>
    <p:sldId id="263" r:id="rId8"/>
    <p:sldId id="261"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2D07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1098" y="-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BB5E4DC-575E-4AFA-842A-E95678A229D0}" type="datetimeFigureOut">
              <a:rPr lang="en-US" smtClean="0"/>
              <a:pPr/>
              <a:t>7/16/2013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0725765-A62E-409C-99A4-00B26C5001A2}" type="slidenum">
              <a:rPr lang="en-US" smtClean="0"/>
              <a:pPr/>
              <a:t>‹#›</a:t>
            </a:fld>
            <a:endParaRPr lang="en-US" dirty="0"/>
          </a:p>
        </p:txBody>
      </p:sp>
    </p:spTree>
    <p:extLst>
      <p:ext uri="{BB962C8B-B14F-4D97-AF65-F5344CB8AC3E}">
        <p14:creationId xmlns:p14="http://schemas.microsoft.com/office/powerpoint/2010/main" val="21017293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a:latin typeface="Adobe Caslon Pro Bold" pitchFamily="18" charset="0"/>
              </a:defRPr>
            </a:lvl1p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lumMod val="75000"/>
                    <a:lumOff val="25000"/>
                  </a:schemeClr>
                </a:solidFill>
                <a:latin typeface="Adobe Caslon Pro Bold"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4AA6B7A-7828-4AAD-82B1-FA558220D742}" type="slidenum">
              <a:rPr lang="en-US" smtClean="0"/>
              <a:pPr/>
              <a:t>‹#›</a:t>
            </a:fld>
            <a:endParaRPr lang="en-US" dirty="0"/>
          </a:p>
        </p:txBody>
      </p:sp>
      <p:pic>
        <p:nvPicPr>
          <p:cNvPr id="7" name="Picture 6" descr="abstracts,banners,borders,designs,lines,patterns"/>
          <p:cNvPicPr>
            <a:picLocks noChangeAspect="1" noChangeArrowheads="1"/>
          </p:cNvPicPr>
          <p:nvPr userDrawn="1"/>
        </p:nvPicPr>
        <p:blipFill>
          <a:blip r:embed="rId2" cstate="print"/>
          <a:srcRect t="36923" b="38462"/>
          <a:stretch>
            <a:fillRect/>
          </a:stretch>
        </p:blipFill>
        <p:spPr bwMode="auto">
          <a:xfrm>
            <a:off x="0" y="0"/>
            <a:ext cx="9144000" cy="762000"/>
          </a:xfrm>
          <a:prstGeom prst="rect">
            <a:avLst/>
          </a:prstGeom>
          <a:noFill/>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4AA6B7A-7828-4AAD-82B1-FA558220D742}"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4AA6B7A-7828-4AAD-82B1-FA558220D742}"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dobe Caslon Pro Bold" pitchFamily="18" charset="0"/>
              </a:defRPr>
            </a:lvl1pPr>
          </a:lstStyle>
          <a:p>
            <a:r>
              <a:rPr lang="en-US" smtClean="0"/>
              <a:t>Click to edit Master title style</a:t>
            </a:r>
            <a:endParaRPr lang="en-US"/>
          </a:p>
        </p:txBody>
      </p:sp>
      <p:sp>
        <p:nvSpPr>
          <p:cNvPr id="3" name="Content Placeholder 2"/>
          <p:cNvSpPr>
            <a:spLocks noGrp="1"/>
          </p:cNvSpPr>
          <p:nvPr>
            <p:ph idx="1"/>
          </p:nvPr>
        </p:nvSpPr>
        <p:spPr/>
        <p:txBody>
          <a:bodyPr/>
          <a:lstStyle>
            <a:lvl1pPr>
              <a:defRPr>
                <a:solidFill>
                  <a:schemeClr val="tx1">
                    <a:lumMod val="75000"/>
                    <a:lumOff val="25000"/>
                  </a:schemeClr>
                </a:solidFill>
                <a:latin typeface="Adobe Caslon Pro Bold" pitchFamily="18" charset="0"/>
              </a:defRPr>
            </a:lvl1pPr>
            <a:lvl2pPr>
              <a:defRPr>
                <a:solidFill>
                  <a:schemeClr val="tx1">
                    <a:lumMod val="75000"/>
                    <a:lumOff val="25000"/>
                  </a:schemeClr>
                </a:solidFill>
                <a:latin typeface="Adobe Caslon Pro Bold" pitchFamily="18" charset="0"/>
              </a:defRPr>
            </a:lvl2pPr>
            <a:lvl3pPr>
              <a:defRPr>
                <a:solidFill>
                  <a:schemeClr val="tx1">
                    <a:lumMod val="75000"/>
                    <a:lumOff val="25000"/>
                  </a:schemeClr>
                </a:solidFill>
                <a:latin typeface="Adobe Caslon Pro Bold" pitchFamily="18" charset="0"/>
              </a:defRPr>
            </a:lvl3pPr>
            <a:lvl4pPr>
              <a:defRPr>
                <a:solidFill>
                  <a:schemeClr val="tx1">
                    <a:lumMod val="75000"/>
                    <a:lumOff val="25000"/>
                  </a:schemeClr>
                </a:solidFill>
                <a:latin typeface="Adobe Caslon Pro Bold" pitchFamily="18" charset="0"/>
              </a:defRPr>
            </a:lvl4pPr>
            <a:lvl5pPr>
              <a:defRPr>
                <a:solidFill>
                  <a:schemeClr val="tx1">
                    <a:lumMod val="75000"/>
                    <a:lumOff val="25000"/>
                  </a:schemeClr>
                </a:solidFill>
                <a:latin typeface="Adobe Caslon Pro Bold"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6" descr="abstracts,banners,borders,designs,lines,patterns"/>
          <p:cNvPicPr>
            <a:picLocks noChangeAspect="1" noChangeArrowheads="1"/>
          </p:cNvPicPr>
          <p:nvPr userDrawn="1"/>
        </p:nvPicPr>
        <p:blipFill>
          <a:blip r:embed="rId2" cstate="print"/>
          <a:srcRect t="36923" b="38462"/>
          <a:stretch>
            <a:fillRect/>
          </a:stretch>
        </p:blipFill>
        <p:spPr bwMode="auto">
          <a:xfrm>
            <a:off x="0" y="6096000"/>
            <a:ext cx="9144000" cy="762000"/>
          </a:xfrm>
          <a:prstGeom prst="rect">
            <a:avLst/>
          </a:prstGeom>
          <a:noFill/>
        </p:spPr>
      </p:pic>
      <p:sp>
        <p:nvSpPr>
          <p:cNvPr id="8" name="Slide Number Placeholder 5"/>
          <p:cNvSpPr>
            <a:spLocks noGrp="1"/>
          </p:cNvSpPr>
          <p:nvPr>
            <p:ph type="sldNum" sz="quarter" idx="12"/>
          </p:nvPr>
        </p:nvSpPr>
        <p:spPr>
          <a:xfrm>
            <a:off x="7010400" y="0"/>
            <a:ext cx="2133600" cy="365125"/>
          </a:xfrm>
        </p:spPr>
        <p:txBody>
          <a:bodyPr/>
          <a:lstStyle/>
          <a:p>
            <a:fld id="{84AA6B7A-7828-4AAD-82B1-FA558220D742}"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4AA6B7A-7828-4AAD-82B1-FA558220D742}"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4AA6B7A-7828-4AAD-82B1-FA558220D742}"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4AA6B7A-7828-4AAD-82B1-FA558220D742}"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4AA6B7A-7828-4AAD-82B1-FA558220D742}"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4AA6B7A-7828-4AAD-82B1-FA558220D742}"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4AA6B7A-7828-4AAD-82B1-FA558220D742}"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lumMod val="90000"/>
            <a:alpha val="4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4AA6B7A-7828-4AAD-82B1-FA558220D742}"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url?sa=i&amp;rct=j&amp;q=&amp;esrc=s&amp;frm=1&amp;source=images&amp;cd=&amp;cad=rja&amp;docid=-drJS_6Ig5RMjM&amp;tbnid=qtfY5exMl_cIiM:&amp;ved=0CAUQjRw&amp;url=http://www.dentonisd.org/page/12848&amp;ei=yQjkUYyQDPTB4APVpIHwCw&amp;bvm=bv.48705608,d.dmg&amp;psig=AFQjCNHqy7Z8I-feRA3YgaSBXDverAW0dA&amp;ust=1373985340915977"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838200"/>
            <a:ext cx="7772400" cy="1470025"/>
          </a:xfrm>
        </p:spPr>
        <p:txBody>
          <a:bodyPr>
            <a:normAutofit/>
          </a:bodyPr>
          <a:lstStyle/>
          <a:p>
            <a:r>
              <a:rPr lang="en-US" sz="4000" b="1" cap="all" dirty="0">
                <a:solidFill>
                  <a:schemeClr val="tx1">
                    <a:lumMod val="75000"/>
                    <a:lumOff val="25000"/>
                  </a:schemeClr>
                </a:solidFill>
              </a:rPr>
              <a:t>Power point </a:t>
            </a:r>
            <a:r>
              <a:rPr lang="en-US" sz="4000" b="1" cap="all" dirty="0" smtClean="0">
                <a:solidFill>
                  <a:schemeClr val="tx1">
                    <a:lumMod val="75000"/>
                    <a:lumOff val="25000"/>
                  </a:schemeClr>
                </a:solidFill>
              </a:rPr>
              <a:t>content</a:t>
            </a:r>
            <a:endParaRPr lang="en-US" sz="4000" b="1" cap="all" dirty="0">
              <a:solidFill>
                <a:schemeClr val="tx1">
                  <a:lumMod val="75000"/>
                  <a:lumOff val="25000"/>
                </a:schemeClr>
              </a:solidFill>
            </a:endParaRPr>
          </a:p>
        </p:txBody>
      </p:sp>
      <p:sp>
        <p:nvSpPr>
          <p:cNvPr id="3" name="Subtitle 2"/>
          <p:cNvSpPr>
            <a:spLocks noGrp="1"/>
          </p:cNvSpPr>
          <p:nvPr>
            <p:ph type="subTitle" idx="1"/>
          </p:nvPr>
        </p:nvSpPr>
        <p:spPr>
          <a:xfrm>
            <a:off x="609600" y="2590800"/>
            <a:ext cx="7848600" cy="3124200"/>
          </a:xfrm>
        </p:spPr>
        <p:txBody>
          <a:bodyPr>
            <a:normAutofit lnSpcReduction="10000"/>
          </a:bodyPr>
          <a:lstStyle/>
          <a:p>
            <a:pPr marL="514350" indent="-514350" algn="l"/>
            <a:r>
              <a:rPr lang="en-US" sz="2800" u="sng" dirty="0" smtClean="0">
                <a:solidFill>
                  <a:schemeClr val="tx1">
                    <a:lumMod val="75000"/>
                    <a:lumOff val="25000"/>
                  </a:schemeClr>
                </a:solidFill>
                <a:latin typeface="Adobe Caslon Pro Bold" pitchFamily="18" charset="0"/>
              </a:rPr>
              <a:t>Slide </a:t>
            </a:r>
            <a:r>
              <a:rPr lang="en-US" sz="2800" u="sng" dirty="0" smtClean="0">
                <a:solidFill>
                  <a:schemeClr val="tx1">
                    <a:lumMod val="75000"/>
                    <a:lumOff val="25000"/>
                  </a:schemeClr>
                </a:solidFill>
                <a:latin typeface="Adobe Caslon Pro Bold" pitchFamily="18" charset="0"/>
              </a:rPr>
              <a:t>2</a:t>
            </a:r>
            <a:r>
              <a:rPr lang="en-US" sz="2800" dirty="0" smtClean="0">
                <a:solidFill>
                  <a:schemeClr val="tx1">
                    <a:lumMod val="75000"/>
                    <a:lumOff val="25000"/>
                  </a:schemeClr>
                </a:solidFill>
                <a:latin typeface="Adobe Caslon Pro Bold" pitchFamily="18" charset="0"/>
              </a:rPr>
              <a:t>: </a:t>
            </a:r>
            <a:r>
              <a:rPr lang="en-US" sz="2800" dirty="0" smtClean="0">
                <a:solidFill>
                  <a:schemeClr val="tx1">
                    <a:lumMod val="75000"/>
                    <a:lumOff val="25000"/>
                  </a:schemeClr>
                </a:solidFill>
                <a:latin typeface="Adobe Caslon Pro Bold" pitchFamily="18" charset="0"/>
              </a:rPr>
              <a:t>	Pre-Assessment </a:t>
            </a:r>
            <a:r>
              <a:rPr lang="en-US" sz="2800" dirty="0" smtClean="0">
                <a:solidFill>
                  <a:schemeClr val="tx1">
                    <a:lumMod val="75000"/>
                    <a:lumOff val="25000"/>
                  </a:schemeClr>
                </a:solidFill>
                <a:latin typeface="Adobe Caslon Pro Bold" pitchFamily="18" charset="0"/>
              </a:rPr>
              <a:t>Task Directions</a:t>
            </a:r>
          </a:p>
          <a:p>
            <a:pPr marL="514350" indent="-514350" algn="l"/>
            <a:r>
              <a:rPr lang="en-US" sz="2800" u="sng" dirty="0" smtClean="0">
                <a:solidFill>
                  <a:schemeClr val="tx1">
                    <a:lumMod val="75000"/>
                    <a:lumOff val="25000"/>
                  </a:schemeClr>
                </a:solidFill>
                <a:latin typeface="Adobe Caslon Pro Bold" pitchFamily="18" charset="0"/>
              </a:rPr>
              <a:t>Slides 3-5</a:t>
            </a:r>
            <a:r>
              <a:rPr lang="en-US" sz="2800" dirty="0" smtClean="0">
                <a:solidFill>
                  <a:schemeClr val="tx1">
                    <a:lumMod val="75000"/>
                    <a:lumOff val="25000"/>
                  </a:schemeClr>
                </a:solidFill>
                <a:latin typeface="Adobe Caslon Pro Bold" pitchFamily="18" charset="0"/>
              </a:rPr>
              <a:t>: </a:t>
            </a:r>
            <a:r>
              <a:rPr lang="en-US" sz="2800" dirty="0" smtClean="0">
                <a:solidFill>
                  <a:schemeClr val="tx1">
                    <a:lumMod val="75000"/>
                    <a:lumOff val="25000"/>
                  </a:schemeClr>
                </a:solidFill>
                <a:latin typeface="Adobe Caslon Pro Bold" pitchFamily="18" charset="0"/>
              </a:rPr>
              <a:t>	Whole-Class </a:t>
            </a:r>
            <a:r>
              <a:rPr lang="en-US" sz="2800" dirty="0" smtClean="0">
                <a:solidFill>
                  <a:schemeClr val="tx1">
                    <a:lumMod val="75000"/>
                    <a:lumOff val="25000"/>
                  </a:schemeClr>
                </a:solidFill>
                <a:latin typeface="Adobe Caslon Pro Bold" pitchFamily="18" charset="0"/>
              </a:rPr>
              <a:t>Introduction Warm-up</a:t>
            </a:r>
          </a:p>
          <a:p>
            <a:pPr marL="514350" indent="-514350" algn="l"/>
            <a:r>
              <a:rPr lang="en-US" sz="2800" u="sng" dirty="0" smtClean="0">
                <a:solidFill>
                  <a:schemeClr val="tx1">
                    <a:lumMod val="75000"/>
                    <a:lumOff val="25000"/>
                  </a:schemeClr>
                </a:solidFill>
                <a:latin typeface="Adobe Caslon Pro Bold" pitchFamily="18" charset="0"/>
              </a:rPr>
              <a:t>Slide 6</a:t>
            </a:r>
            <a:r>
              <a:rPr lang="en-US" sz="2800" dirty="0" smtClean="0">
                <a:solidFill>
                  <a:schemeClr val="tx1">
                    <a:lumMod val="75000"/>
                    <a:lumOff val="25000"/>
                  </a:schemeClr>
                </a:solidFill>
                <a:latin typeface="Adobe Caslon Pro Bold" pitchFamily="18" charset="0"/>
              </a:rPr>
              <a:t>: </a:t>
            </a:r>
            <a:r>
              <a:rPr lang="en-US" sz="2800" dirty="0" smtClean="0">
                <a:solidFill>
                  <a:schemeClr val="tx1">
                    <a:lumMod val="75000"/>
                    <a:lumOff val="25000"/>
                  </a:schemeClr>
                </a:solidFill>
                <a:latin typeface="Adobe Caslon Pro Bold" pitchFamily="18" charset="0"/>
              </a:rPr>
              <a:t>	Collaborative </a:t>
            </a:r>
            <a:r>
              <a:rPr lang="en-US" sz="2800" dirty="0" smtClean="0">
                <a:solidFill>
                  <a:schemeClr val="tx1">
                    <a:lumMod val="75000"/>
                    <a:lumOff val="25000"/>
                  </a:schemeClr>
                </a:solidFill>
                <a:latin typeface="Adobe Caslon Pro Bold" pitchFamily="18" charset="0"/>
              </a:rPr>
              <a:t>Activity Day One </a:t>
            </a:r>
            <a:r>
              <a:rPr lang="en-US" sz="2800" dirty="0" smtClean="0">
                <a:solidFill>
                  <a:schemeClr val="tx1">
                    <a:lumMod val="75000"/>
                    <a:lumOff val="25000"/>
                  </a:schemeClr>
                </a:solidFill>
                <a:latin typeface="Adobe Caslon Pro Bold" pitchFamily="18" charset="0"/>
              </a:rPr>
              <a:t>			Instructions</a:t>
            </a:r>
            <a:endParaRPr lang="en-US" sz="2800" dirty="0" smtClean="0">
              <a:solidFill>
                <a:schemeClr val="tx1">
                  <a:lumMod val="75000"/>
                  <a:lumOff val="25000"/>
                </a:schemeClr>
              </a:solidFill>
              <a:latin typeface="Adobe Caslon Pro Bold" pitchFamily="18" charset="0"/>
            </a:endParaRPr>
          </a:p>
          <a:p>
            <a:pPr marL="514350" indent="-514350" algn="l"/>
            <a:r>
              <a:rPr lang="en-US" sz="2800" u="sng" dirty="0" smtClean="0"/>
              <a:t>Slide 7</a:t>
            </a:r>
            <a:r>
              <a:rPr lang="en-US" sz="2800" dirty="0" smtClean="0"/>
              <a:t>: </a:t>
            </a:r>
            <a:r>
              <a:rPr lang="en-US" sz="2800" dirty="0" smtClean="0"/>
              <a:t>	Collaborative </a:t>
            </a:r>
            <a:r>
              <a:rPr lang="en-US" sz="2800" dirty="0"/>
              <a:t>Activity Day </a:t>
            </a:r>
            <a:r>
              <a:rPr lang="en-US" sz="2800" dirty="0" smtClean="0"/>
              <a:t>Two </a:t>
            </a:r>
            <a:r>
              <a:rPr lang="en-US" sz="2800" dirty="0" smtClean="0"/>
              <a:t>			Instructions</a:t>
            </a:r>
            <a:endParaRPr lang="en-US" sz="2800" dirty="0" smtClean="0">
              <a:solidFill>
                <a:schemeClr val="tx1">
                  <a:lumMod val="75000"/>
                  <a:lumOff val="25000"/>
                </a:schemeClr>
              </a:solidFill>
              <a:latin typeface="Adobe Caslon Pro Bold" pitchFamily="18" charset="0"/>
            </a:endParaRPr>
          </a:p>
          <a:p>
            <a:pPr marL="514350" indent="-514350" algn="l"/>
            <a:r>
              <a:rPr lang="en-US" sz="2800" u="sng" dirty="0" smtClean="0"/>
              <a:t>Slide 8</a:t>
            </a:r>
            <a:r>
              <a:rPr lang="en-US" sz="2800" dirty="0" smtClean="0"/>
              <a:t>: </a:t>
            </a:r>
            <a:r>
              <a:rPr lang="en-US" sz="2800" dirty="0" smtClean="0"/>
              <a:t>	Plenary </a:t>
            </a:r>
            <a:r>
              <a:rPr lang="en-US" sz="2800" dirty="0" smtClean="0"/>
              <a:t>Discussion Questions</a:t>
            </a:r>
            <a:endParaRPr lang="en-US" sz="2800" dirty="0" smtClean="0">
              <a:solidFill>
                <a:schemeClr val="tx1">
                  <a:lumMod val="75000"/>
                  <a:lumOff val="25000"/>
                </a:schemeClr>
              </a:solidFill>
              <a:latin typeface="Adobe Caslon Pro Bold" pitchFamily="18" charset="0"/>
            </a:endParaRPr>
          </a:p>
          <a:p>
            <a:pPr marL="514350" indent="-514350" algn="l">
              <a:buFont typeface="+mj-lt"/>
              <a:buAutoNum type="arabicPeriod"/>
            </a:pPr>
            <a:endParaRPr lang="en-US" dirty="0">
              <a:solidFill>
                <a:schemeClr val="tx1">
                  <a:lumMod val="75000"/>
                  <a:lumOff val="25000"/>
                </a:schemeClr>
              </a:solidFill>
              <a:latin typeface="Adobe Caslon Pro Bold" pitchFamily="18" charset="0"/>
            </a:endParaRPr>
          </a:p>
        </p:txBody>
      </p:sp>
      <p:pic>
        <p:nvPicPr>
          <p:cNvPr id="1030" name="Picture 6" descr="abstracts,banners,borders,designs,lines,patterns"/>
          <p:cNvPicPr>
            <a:picLocks noChangeAspect="1" noChangeArrowheads="1"/>
          </p:cNvPicPr>
          <p:nvPr/>
        </p:nvPicPr>
        <p:blipFill>
          <a:blip r:embed="rId2" cstate="print"/>
          <a:srcRect t="36923" b="38462"/>
          <a:stretch>
            <a:fillRect/>
          </a:stretch>
        </p:blipFill>
        <p:spPr bwMode="auto">
          <a:xfrm>
            <a:off x="0" y="0"/>
            <a:ext cx="9144000" cy="762000"/>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a:bodyPr>
          <a:lstStyle/>
          <a:p>
            <a:r>
              <a:rPr lang="en-US" sz="3200" b="1" dirty="0" smtClean="0"/>
              <a:t>Pre-Assessment Task Directions</a:t>
            </a:r>
            <a:endParaRPr lang="en-US" sz="3200" b="1" dirty="0"/>
          </a:p>
        </p:txBody>
      </p:sp>
      <p:sp>
        <p:nvSpPr>
          <p:cNvPr id="3" name="Content Placeholder 2"/>
          <p:cNvSpPr>
            <a:spLocks noGrp="1"/>
          </p:cNvSpPr>
          <p:nvPr>
            <p:ph idx="1"/>
          </p:nvPr>
        </p:nvSpPr>
        <p:spPr>
          <a:xfrm>
            <a:off x="457200" y="914400"/>
            <a:ext cx="8229600" cy="5211763"/>
          </a:xfrm>
        </p:spPr>
        <p:txBody>
          <a:bodyPr>
            <a:noAutofit/>
          </a:bodyPr>
          <a:lstStyle/>
          <a:p>
            <a:r>
              <a:rPr lang="en-US" sz="2600" dirty="0" smtClean="0"/>
              <a:t>Spend 15 minutes working individually on this task.  </a:t>
            </a:r>
          </a:p>
          <a:p>
            <a:r>
              <a:rPr lang="en-US" sz="2600" dirty="0" smtClean="0"/>
              <a:t>Read through the task and try to answer it as carefully as you can.  </a:t>
            </a:r>
          </a:p>
          <a:p>
            <a:r>
              <a:rPr lang="en-US" sz="2600" dirty="0" smtClean="0"/>
              <a:t>Show all your work so that I can understand your reasoning.  </a:t>
            </a:r>
          </a:p>
          <a:p>
            <a:r>
              <a:rPr lang="en-US" sz="2600" dirty="0" smtClean="0"/>
              <a:t>Don’t worry if you can’t complete everything.  There will be a lesson that should help you understand these concepts better.  </a:t>
            </a:r>
          </a:p>
          <a:p>
            <a:r>
              <a:rPr lang="en-US" sz="2600" dirty="0" smtClean="0"/>
              <a:t>Your goal is to be able to confidently answer questions similar to these by the end of the next lesson.</a:t>
            </a:r>
            <a:endParaRPr lang="en-US" sz="2600" dirty="0"/>
          </a:p>
        </p:txBody>
      </p:sp>
      <p:sp>
        <p:nvSpPr>
          <p:cNvPr id="4" name="Slide Number Placeholder 3"/>
          <p:cNvSpPr>
            <a:spLocks noGrp="1"/>
          </p:cNvSpPr>
          <p:nvPr>
            <p:ph type="sldNum" sz="quarter" idx="12"/>
          </p:nvPr>
        </p:nvSpPr>
        <p:spPr/>
        <p:txBody>
          <a:bodyPr/>
          <a:lstStyle/>
          <a:p>
            <a:pPr marL="228600" indent="-228600"/>
            <a:fld id="{7E79B6DD-DE65-4BC0-B130-5F5EC5F2E043}" type="slidenum">
              <a:rPr lang="en-US" smtClean="0"/>
              <a:pPr marL="228600" indent="-228600"/>
              <a:t>2</a:t>
            </a:fld>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US" sz="4000" b="1" dirty="0" smtClean="0"/>
              <a:t>Math in Escher’s Art - One</a:t>
            </a:r>
            <a:endParaRPr lang="en-US" sz="4000" b="1" dirty="0"/>
          </a:p>
        </p:txBody>
      </p:sp>
      <p:sp>
        <p:nvSpPr>
          <p:cNvPr id="5" name="Slide Number Placeholder 4"/>
          <p:cNvSpPr>
            <a:spLocks noGrp="1"/>
          </p:cNvSpPr>
          <p:nvPr>
            <p:ph type="sldNum" sz="quarter" idx="12"/>
          </p:nvPr>
        </p:nvSpPr>
        <p:spPr/>
        <p:txBody>
          <a:bodyPr/>
          <a:lstStyle/>
          <a:p>
            <a:pPr marL="228600" indent="-228600"/>
            <a:fld id="{84AA6B7A-7828-4AAD-82B1-FA558220D742}" type="slidenum">
              <a:rPr lang="en-US" smtClean="0"/>
              <a:pPr marL="228600" indent="-228600"/>
              <a:t>3</a:t>
            </a:fld>
            <a:endParaRPr lang="en-US" dirty="0"/>
          </a:p>
        </p:txBody>
      </p:sp>
      <p:pic>
        <p:nvPicPr>
          <p:cNvPr id="6" name="Picture 5" descr="http://www.dentonisd.org/cms/lib/tx21000245/centricity/Domain/1655/wingedhorsetessellation.JPG">
            <a:hlinkClick r:id="rId2"/>
          </p:cNvPr>
          <p:cNvPicPr/>
          <p:nvPr/>
        </p:nvPicPr>
        <p:blipFill rotWithShape="1">
          <a:blip r:embed="rId3">
            <a:extLst>
              <a:ext uri="{28A0092B-C50C-407E-A947-70E740481C1C}">
                <a14:useLocalDpi xmlns:a14="http://schemas.microsoft.com/office/drawing/2010/main" val="0"/>
              </a:ext>
            </a:extLst>
          </a:blip>
          <a:srcRect l="2509" t="6647" r="2509" b="38628"/>
          <a:stretch/>
        </p:blipFill>
        <p:spPr bwMode="auto">
          <a:xfrm>
            <a:off x="505777" y="894715"/>
            <a:ext cx="8132445" cy="5068570"/>
          </a:xfrm>
          <a:prstGeom prst="rect">
            <a:avLst/>
          </a:prstGeom>
          <a:noFill/>
          <a:ln>
            <a:noFill/>
          </a:ln>
          <a:extLst>
            <a:ext uri="{53640926-AAD7-44D8-BBD7-CCE9431645EC}">
              <a14:shadowObscured xmlns:a14="http://schemas.microsoft.com/office/drawing/2010/main"/>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US" sz="4000" b="1" dirty="0"/>
              <a:t>Math in Escher’s Art - </a:t>
            </a:r>
            <a:r>
              <a:rPr lang="en-US" sz="4000" b="1" dirty="0" smtClean="0"/>
              <a:t>Two</a:t>
            </a:r>
            <a:endParaRPr lang="en-US" sz="4000" b="1" dirty="0"/>
          </a:p>
        </p:txBody>
      </p:sp>
      <p:sp>
        <p:nvSpPr>
          <p:cNvPr id="5" name="Slide Number Placeholder 4"/>
          <p:cNvSpPr>
            <a:spLocks noGrp="1"/>
          </p:cNvSpPr>
          <p:nvPr>
            <p:ph type="sldNum" sz="quarter" idx="12"/>
          </p:nvPr>
        </p:nvSpPr>
        <p:spPr/>
        <p:txBody>
          <a:bodyPr/>
          <a:lstStyle/>
          <a:p>
            <a:pPr marL="228600" indent="-228600"/>
            <a:fld id="{84AA6B7A-7828-4AAD-82B1-FA558220D742}" type="slidenum">
              <a:rPr lang="en-US" smtClean="0"/>
              <a:pPr marL="228600" indent="-228600"/>
              <a:t>4</a:t>
            </a:fld>
            <a:endParaRPr lang="en-US" dirty="0"/>
          </a:p>
        </p:txBody>
      </p:sp>
      <p:pic>
        <p:nvPicPr>
          <p:cNvPr id="7" name="Picture 6" descr="http://britton.disted.camosun.bc.ca/tess99.JPG"/>
          <p:cNvPicPr/>
          <p:nvPr/>
        </p:nvPicPr>
        <p:blipFill rotWithShape="1">
          <a:blip r:embed="rId2">
            <a:extLst>
              <a:ext uri="{28A0092B-C50C-407E-A947-70E740481C1C}">
                <a14:useLocalDpi xmlns:a14="http://schemas.microsoft.com/office/drawing/2010/main" val="0"/>
              </a:ext>
            </a:extLst>
          </a:blip>
          <a:srcRect b="33279"/>
          <a:stretch/>
        </p:blipFill>
        <p:spPr bwMode="auto">
          <a:xfrm>
            <a:off x="777875" y="897572"/>
            <a:ext cx="7588250" cy="5062855"/>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3567867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sz="3600" b="1" dirty="0"/>
              <a:t>Math in Escher’s Art - </a:t>
            </a:r>
            <a:r>
              <a:rPr lang="en-US" sz="3600" b="1" dirty="0" smtClean="0"/>
              <a:t>Three</a:t>
            </a:r>
            <a:endParaRPr lang="en-US" sz="3600" b="1" dirty="0"/>
          </a:p>
        </p:txBody>
      </p:sp>
      <p:sp>
        <p:nvSpPr>
          <p:cNvPr id="4" name="Slide Number Placeholder 3"/>
          <p:cNvSpPr>
            <a:spLocks noGrp="1"/>
          </p:cNvSpPr>
          <p:nvPr>
            <p:ph type="sldNum" sz="quarter" idx="12"/>
          </p:nvPr>
        </p:nvSpPr>
        <p:spPr/>
        <p:txBody>
          <a:bodyPr/>
          <a:lstStyle/>
          <a:p>
            <a:fld id="{84AA6B7A-7828-4AAD-82B1-FA558220D742}" type="slidenum">
              <a:rPr lang="en-US" smtClean="0"/>
              <a:pPr/>
              <a:t>5</a:t>
            </a:fld>
            <a:endParaRPr lang="en-US" dirty="0"/>
          </a:p>
        </p:txBody>
      </p:sp>
      <p:pic>
        <p:nvPicPr>
          <p:cNvPr id="6" name="Picture 5"/>
          <p:cNvPicPr/>
          <p:nvPr/>
        </p:nvPicPr>
        <p:blipFill rotWithShape="1">
          <a:blip r:embed="rId2">
            <a:extLst>
              <a:ext uri="{28A0092B-C50C-407E-A947-70E740481C1C}">
                <a14:useLocalDpi xmlns:a14="http://schemas.microsoft.com/office/drawing/2010/main" val="0"/>
              </a:ext>
            </a:extLst>
          </a:blip>
          <a:srcRect l="3459" r="4941" b="8852"/>
          <a:stretch/>
        </p:blipFill>
        <p:spPr bwMode="auto">
          <a:xfrm>
            <a:off x="1900022" y="990600"/>
            <a:ext cx="5349875" cy="5349875"/>
          </a:xfrm>
          <a:prstGeom prst="rect">
            <a:avLst/>
          </a:prstGeom>
          <a:noFill/>
          <a:ln>
            <a:noFill/>
          </a:ln>
          <a:extLst>
            <a:ext uri="{53640926-AAD7-44D8-BBD7-CCE9431645EC}">
              <a14:shadowObscured xmlns:a14="http://schemas.microsoft.com/office/drawing/2010/main"/>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a:bodyPr>
          <a:lstStyle/>
          <a:p>
            <a:r>
              <a:rPr lang="en-US" sz="3200" b="1" dirty="0" smtClean="0"/>
              <a:t>Collaborative Activity Day 1 - Instructions</a:t>
            </a:r>
            <a:endParaRPr lang="en-US" sz="3200" b="1" dirty="0"/>
          </a:p>
        </p:txBody>
      </p:sp>
      <p:sp>
        <p:nvSpPr>
          <p:cNvPr id="4" name="Slide Number Placeholder 3"/>
          <p:cNvSpPr>
            <a:spLocks noGrp="1"/>
          </p:cNvSpPr>
          <p:nvPr>
            <p:ph type="sldNum" sz="quarter" idx="12"/>
          </p:nvPr>
        </p:nvSpPr>
        <p:spPr/>
        <p:txBody>
          <a:bodyPr/>
          <a:lstStyle/>
          <a:p>
            <a:fld id="{84AA6B7A-7828-4AAD-82B1-FA558220D742}" type="slidenum">
              <a:rPr lang="en-US" smtClean="0"/>
              <a:pPr/>
              <a:t>6</a:t>
            </a:fld>
            <a:endParaRPr lang="en-US" dirty="0"/>
          </a:p>
        </p:txBody>
      </p:sp>
      <p:sp>
        <p:nvSpPr>
          <p:cNvPr id="3" name="Rectangle 2"/>
          <p:cNvSpPr/>
          <p:nvPr/>
        </p:nvSpPr>
        <p:spPr>
          <a:xfrm>
            <a:off x="457200" y="990600"/>
            <a:ext cx="8305800" cy="5262979"/>
          </a:xfrm>
          <a:prstGeom prst="rect">
            <a:avLst/>
          </a:prstGeom>
        </p:spPr>
        <p:txBody>
          <a:bodyPr wrap="square">
            <a:spAutoFit/>
          </a:bodyPr>
          <a:lstStyle/>
          <a:p>
            <a:pPr marL="457200" lvl="0" indent="-457200">
              <a:buFont typeface="Arial" pitchFamily="34" charset="0"/>
              <a:buChar char="•"/>
            </a:pPr>
            <a:r>
              <a:rPr lang="en-US" sz="2800" dirty="0">
                <a:latin typeface="Times New Roman" pitchFamily="18" charset="0"/>
                <a:cs typeface="Times New Roman" pitchFamily="18" charset="0"/>
              </a:rPr>
              <a:t>Cut out all polygons and the 360⁰ protractor.</a:t>
            </a:r>
          </a:p>
          <a:p>
            <a:pPr marL="457200" lvl="0" indent="-457200">
              <a:buFont typeface="Arial" pitchFamily="34" charset="0"/>
              <a:buChar char="•"/>
            </a:pPr>
            <a:r>
              <a:rPr lang="en-US" sz="2800" dirty="0" smtClean="0">
                <a:latin typeface="Times New Roman" pitchFamily="18" charset="0"/>
                <a:cs typeface="Times New Roman" pitchFamily="18" charset="0"/>
              </a:rPr>
              <a:t>Start </a:t>
            </a:r>
            <a:r>
              <a:rPr lang="en-US" sz="2800" dirty="0">
                <a:latin typeface="Times New Roman" pitchFamily="18" charset="0"/>
                <a:cs typeface="Times New Roman" pitchFamily="18" charset="0"/>
              </a:rPr>
              <a:t>with the triangle and use the protractor to determine the degree of rotation needed to make the figure look exactly the same as it was in the starting position.  Rotate both clockwise and counter-clockwise.  Record answers on the recording sheet.</a:t>
            </a:r>
          </a:p>
          <a:p>
            <a:pPr marL="457200" lvl="0" indent="-457200">
              <a:buFont typeface="Arial" pitchFamily="34" charset="0"/>
              <a:buChar char="•"/>
            </a:pPr>
            <a:r>
              <a:rPr lang="en-US" sz="2800" dirty="0">
                <a:latin typeface="Times New Roman" pitchFamily="18" charset="0"/>
                <a:cs typeface="Times New Roman" pitchFamily="18" charset="0"/>
              </a:rPr>
              <a:t>Use the ruler to create lines of symmetry.  Check the lines by folding to see if the two parts match.  Record answers on the recording sheet.</a:t>
            </a:r>
          </a:p>
          <a:p>
            <a:pPr marL="457200" lvl="0" indent="-457200">
              <a:buFont typeface="Arial" pitchFamily="34" charset="0"/>
              <a:buChar char="•"/>
            </a:pPr>
            <a:r>
              <a:rPr lang="en-US" sz="2800" dirty="0">
                <a:latin typeface="Times New Roman" pitchFamily="18" charset="0"/>
                <a:cs typeface="Times New Roman" pitchFamily="18" charset="0"/>
              </a:rPr>
              <a:t>Repeat the process with the additional polygons.  Groups should complete the summary questions for each section.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a:bodyPr>
          <a:lstStyle/>
          <a:p>
            <a:r>
              <a:rPr lang="en-US" sz="3200" b="1" dirty="0" smtClean="0"/>
              <a:t>Collaborative Activity Day 2 - Instructions</a:t>
            </a:r>
            <a:endParaRPr lang="en-US" sz="3200" b="1" dirty="0"/>
          </a:p>
        </p:txBody>
      </p:sp>
      <p:sp>
        <p:nvSpPr>
          <p:cNvPr id="4" name="Slide Number Placeholder 3"/>
          <p:cNvSpPr>
            <a:spLocks noGrp="1"/>
          </p:cNvSpPr>
          <p:nvPr>
            <p:ph type="sldNum" sz="quarter" idx="12"/>
          </p:nvPr>
        </p:nvSpPr>
        <p:spPr/>
        <p:txBody>
          <a:bodyPr/>
          <a:lstStyle/>
          <a:p>
            <a:fld id="{84AA6B7A-7828-4AAD-82B1-FA558220D742}" type="slidenum">
              <a:rPr lang="en-US" smtClean="0"/>
              <a:pPr/>
              <a:t>7</a:t>
            </a:fld>
            <a:endParaRPr lang="en-US" dirty="0"/>
          </a:p>
        </p:txBody>
      </p:sp>
      <p:sp>
        <p:nvSpPr>
          <p:cNvPr id="8" name="Rectangle 7"/>
          <p:cNvSpPr/>
          <p:nvPr/>
        </p:nvSpPr>
        <p:spPr>
          <a:xfrm>
            <a:off x="424649" y="1295400"/>
            <a:ext cx="8305800" cy="4401205"/>
          </a:xfrm>
          <a:prstGeom prst="rect">
            <a:avLst/>
          </a:prstGeom>
        </p:spPr>
        <p:txBody>
          <a:bodyPr wrap="square">
            <a:spAutoFit/>
          </a:bodyPr>
          <a:lstStyle/>
          <a:p>
            <a:pPr marL="457200" lvl="0" indent="-457200">
              <a:buFont typeface="Arial" pitchFamily="34" charset="0"/>
              <a:buChar char="•"/>
            </a:pPr>
            <a:r>
              <a:rPr lang="en-US" sz="2800" dirty="0">
                <a:latin typeface="Times New Roman" pitchFamily="18" charset="0"/>
              </a:rPr>
              <a:t>Return to your same group as Day 1.</a:t>
            </a:r>
          </a:p>
          <a:p>
            <a:pPr marL="457200" lvl="0" indent="-457200">
              <a:buFont typeface="Arial" pitchFamily="34" charset="0"/>
              <a:buChar char="•"/>
            </a:pPr>
            <a:r>
              <a:rPr lang="en-US" sz="2800" dirty="0">
                <a:latin typeface="Times New Roman" pitchFamily="18" charset="0"/>
              </a:rPr>
              <a:t>Work with your partner to make transformations in the order described.  Transformed points should be recorded.</a:t>
            </a:r>
          </a:p>
          <a:p>
            <a:pPr marL="457200" lvl="0" indent="-457200">
              <a:buFont typeface="Arial" pitchFamily="34" charset="0"/>
              <a:buChar char="•"/>
            </a:pPr>
            <a:r>
              <a:rPr lang="en-US" sz="2800" dirty="0">
                <a:latin typeface="Times New Roman" pitchFamily="18" charset="0"/>
              </a:rPr>
              <a:t>Once both graphs are completed, one partner should see teacher for multiple choice answers for each problem. </a:t>
            </a:r>
          </a:p>
          <a:p>
            <a:pPr marL="457200" indent="-457200">
              <a:buFont typeface="Arial" pitchFamily="34" charset="0"/>
              <a:buChar char="•"/>
            </a:pPr>
            <a:r>
              <a:rPr lang="en-US" sz="2800" dirty="0">
                <a:latin typeface="Times New Roman" pitchFamily="18" charset="0"/>
              </a:rPr>
              <a:t>Determine the correct answer for each problem and tape your graphs under the appropriate solutions on the wall. </a:t>
            </a:r>
          </a:p>
        </p:txBody>
      </p:sp>
    </p:spTree>
    <p:extLst>
      <p:ext uri="{BB962C8B-B14F-4D97-AF65-F5344CB8AC3E}">
        <p14:creationId xmlns:p14="http://schemas.microsoft.com/office/powerpoint/2010/main" val="35552317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Plenary Discussion Questions</a:t>
            </a:r>
            <a:endParaRPr lang="en-US" sz="3200" b="1" dirty="0"/>
          </a:p>
        </p:txBody>
      </p:sp>
      <p:sp>
        <p:nvSpPr>
          <p:cNvPr id="4" name="Slide Number Placeholder 3"/>
          <p:cNvSpPr>
            <a:spLocks noGrp="1"/>
          </p:cNvSpPr>
          <p:nvPr>
            <p:ph type="sldNum" sz="quarter" idx="12"/>
          </p:nvPr>
        </p:nvSpPr>
        <p:spPr/>
        <p:txBody>
          <a:bodyPr/>
          <a:lstStyle/>
          <a:p>
            <a:fld id="{84AA6B7A-7828-4AAD-82B1-FA558220D742}" type="slidenum">
              <a:rPr lang="en-US" smtClean="0"/>
              <a:pPr/>
              <a:t>8</a:t>
            </a:fld>
            <a:endParaRPr lang="en-US" dirty="0"/>
          </a:p>
        </p:txBody>
      </p:sp>
      <p:sp>
        <p:nvSpPr>
          <p:cNvPr id="3" name="Rectangle 2"/>
          <p:cNvSpPr/>
          <p:nvPr/>
        </p:nvSpPr>
        <p:spPr>
          <a:xfrm>
            <a:off x="381000" y="1143000"/>
            <a:ext cx="8458200" cy="4893647"/>
          </a:xfrm>
          <a:prstGeom prst="rect">
            <a:avLst/>
          </a:prstGeom>
        </p:spPr>
        <p:txBody>
          <a:bodyPr wrap="square">
            <a:spAutoFit/>
          </a:bodyPr>
          <a:lstStyle/>
          <a:p>
            <a:pPr marL="457200" lvl="0" indent="-457200">
              <a:buFont typeface="Arial" pitchFamily="34" charset="0"/>
              <a:buChar char="•"/>
            </a:pPr>
            <a:r>
              <a:rPr lang="en-US" sz="2600" dirty="0">
                <a:latin typeface="Times New Roman" pitchFamily="18" charset="0"/>
              </a:rPr>
              <a:t>Explain how to use the algebraic expression on the translation.</a:t>
            </a:r>
          </a:p>
          <a:p>
            <a:pPr marL="457200" lvl="0" indent="-457200">
              <a:buFont typeface="Arial" pitchFamily="34" charset="0"/>
              <a:buChar char="•"/>
            </a:pPr>
            <a:r>
              <a:rPr lang="en-US" sz="2600" dirty="0">
                <a:latin typeface="Times New Roman" pitchFamily="18" charset="0"/>
              </a:rPr>
              <a:t>Can you check your answer using the graph?  Can you check your answer using the table?</a:t>
            </a:r>
          </a:p>
          <a:p>
            <a:pPr marL="457200" lvl="0" indent="-457200">
              <a:buFont typeface="Arial" pitchFamily="34" charset="0"/>
              <a:buChar char="•"/>
            </a:pPr>
            <a:r>
              <a:rPr lang="en-US" sz="2600" dirty="0">
                <a:latin typeface="Times New Roman" pitchFamily="18" charset="0"/>
              </a:rPr>
              <a:t>What steps did you use in reflecting across a line that was not an axis?</a:t>
            </a:r>
          </a:p>
          <a:p>
            <a:pPr marL="457200" lvl="0" indent="-457200">
              <a:buFont typeface="Arial" pitchFamily="34" charset="0"/>
              <a:buChar char="•"/>
            </a:pPr>
            <a:r>
              <a:rPr lang="en-US" sz="2600" dirty="0">
                <a:latin typeface="Times New Roman" pitchFamily="18" charset="0"/>
              </a:rPr>
              <a:t>How is it different to reflect across just the x-axis?  How is it different to reflect across just the y-axis?</a:t>
            </a:r>
          </a:p>
          <a:p>
            <a:pPr marL="457200" lvl="0" indent="-457200">
              <a:buFont typeface="Arial" pitchFamily="34" charset="0"/>
              <a:buChar char="•"/>
            </a:pPr>
            <a:r>
              <a:rPr lang="en-US" sz="2600" dirty="0">
                <a:latin typeface="Times New Roman" pitchFamily="18" charset="0"/>
              </a:rPr>
              <a:t>Does it matter if you rotate clockwise or </a:t>
            </a:r>
            <a:r>
              <a:rPr lang="en-US" sz="2600" dirty="0" smtClean="0">
                <a:latin typeface="Times New Roman" pitchFamily="18" charset="0"/>
              </a:rPr>
              <a:t>counter-clockwise? Explain </a:t>
            </a:r>
            <a:r>
              <a:rPr lang="en-US" sz="2600" dirty="0">
                <a:latin typeface="Times New Roman" pitchFamily="18" charset="0"/>
              </a:rPr>
              <a:t>how they are related?</a:t>
            </a:r>
          </a:p>
          <a:p>
            <a:pPr marL="457200" lvl="0" indent="-457200">
              <a:buFont typeface="Arial" pitchFamily="34" charset="0"/>
              <a:buChar char="•"/>
            </a:pPr>
            <a:r>
              <a:rPr lang="en-US" sz="2600" dirty="0">
                <a:latin typeface="Times New Roman" pitchFamily="18" charset="0"/>
              </a:rPr>
              <a:t>Does order matter when doing multiple transformations? Explain how you determined your answer.</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381</TotalTime>
  <Words>392</Words>
  <Application>Microsoft Office PowerPoint</Application>
  <PresentationFormat>On-screen Show (4:3)</PresentationFormat>
  <Paragraphs>39</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Power point content</vt:lpstr>
      <vt:lpstr>Pre-Assessment Task Directions</vt:lpstr>
      <vt:lpstr>Math in Escher’s Art - One</vt:lpstr>
      <vt:lpstr>Math in Escher’s Art - Two</vt:lpstr>
      <vt:lpstr>Math in Escher’s Art - Three</vt:lpstr>
      <vt:lpstr>Collaborative Activity Day 1 - Instructions</vt:lpstr>
      <vt:lpstr>Collaborative Activity Day 2 - Instructions</vt:lpstr>
      <vt:lpstr>Plenary Discussion Questions</vt:lpstr>
    </vt:vector>
  </TitlesOfParts>
  <Company>HCBOE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Graphing in the Coordinate Plane</dc:title>
  <dc:creator>HOLSENBECK, SHERRY</dc:creator>
  <cp:lastModifiedBy>SHERRY.HOLSENBECK</cp:lastModifiedBy>
  <cp:revision>47</cp:revision>
  <dcterms:created xsi:type="dcterms:W3CDTF">2013-06-27T13:32:35Z</dcterms:created>
  <dcterms:modified xsi:type="dcterms:W3CDTF">2013-07-16T13:18:17Z</dcterms:modified>
</cp:coreProperties>
</file>